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65" r:id="rId4"/>
    <p:sldId id="261" r:id="rId5"/>
    <p:sldId id="258" r:id="rId6"/>
    <p:sldId id="260" r:id="rId7"/>
    <p:sldId id="270" r:id="rId8"/>
    <p:sldId id="259" r:id="rId9"/>
    <p:sldId id="262" r:id="rId10"/>
    <p:sldId id="266" r:id="rId11"/>
    <p:sldId id="263" r:id="rId12"/>
    <p:sldId id="267" r:id="rId13"/>
    <p:sldId id="269" r:id="rId14"/>
    <p:sldId id="268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989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6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9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757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81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687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6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8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63723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DF159E-9832-4462-96BC-C8B5840F35B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E3C743-573E-46A6-8E33-B19FC16F43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73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mela.schmidt@washburn.edu" TargetMode="External"/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alentedlearning.com/how-associations-bridge-skills-gap-digital-badg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industry.com/guide-to-digital-badges-how-use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follow up instructions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1678" y="1427357"/>
            <a:ext cx="10178322" cy="44522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order to get access to the Team Cybersecurity: Defenders game (done over lunch on Tues. on 5/21/1</a:t>
            </a:r>
            <a:r>
              <a:rPr lang="en-US" dirty="0" smtClean="0"/>
              <a:t>):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1)  signup with a username of your university email for your own account at </a:t>
            </a:r>
            <a:r>
              <a:rPr lang="en-US" sz="2400" dirty="0">
                <a:hlinkClick r:id="rId2"/>
              </a:rPr>
              <a:t>https://kahoot.com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Kahoot</a:t>
            </a:r>
            <a:r>
              <a:rPr lang="en-US" sz="2400" dirty="0"/>
              <a:t>! is a game-based platform that makes learning awesome for millions of </a:t>
            </a:r>
            <a:r>
              <a:rPr lang="en-US" sz="2400" dirty="0" smtClean="0"/>
              <a:t>	people </a:t>
            </a:r>
            <a:r>
              <a:rPr lang="en-US" sz="2400" dirty="0"/>
              <a:t>all </a:t>
            </a:r>
            <a:r>
              <a:rPr lang="en-US" sz="2400" dirty="0" smtClean="0"/>
              <a:t>over </a:t>
            </a:r>
            <a:r>
              <a:rPr lang="en-US" sz="2400" dirty="0"/>
              <a:t>the world. Sign up to create and play fun quiz games!</a:t>
            </a:r>
          </a:p>
          <a:p>
            <a:pPr marL="0" indent="0">
              <a:buNone/>
            </a:pPr>
            <a:r>
              <a:rPr lang="en-US" sz="2400" dirty="0"/>
              <a:t>2) email to </a:t>
            </a:r>
            <a:r>
              <a:rPr lang="en-US" sz="2400" dirty="0" smtClean="0">
                <a:hlinkClick r:id="rId3"/>
              </a:rPr>
              <a:t>pamela.schmidt@washburn.edu</a:t>
            </a:r>
            <a:r>
              <a:rPr lang="en-US" sz="2400" dirty="0" smtClean="0"/>
              <a:t>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to </a:t>
            </a:r>
            <a:r>
              <a:rPr lang="en-US" sz="2400" dirty="0"/>
              <a:t>request sharing of Cybersecurity Defenders Game, within www.kahoot.com </a:t>
            </a:r>
          </a:p>
          <a:p>
            <a:pPr marL="0" indent="0">
              <a:buNone/>
            </a:pPr>
            <a:r>
              <a:rPr lang="en-US" sz="2400" dirty="0"/>
              <a:t>3) once you see shared version in your </a:t>
            </a:r>
            <a:r>
              <a:rPr lang="en-US" sz="2400" dirty="0" err="1"/>
              <a:t>kahoot</a:t>
            </a:r>
            <a:r>
              <a:rPr lang="en-US" sz="2400" dirty="0"/>
              <a:t> account, then you can copy it and change it, and </a:t>
            </a:r>
            <a:r>
              <a:rPr lang="en-US" sz="2400" dirty="0" smtClean="0"/>
              <a:t>	/or </a:t>
            </a:r>
            <a:r>
              <a:rPr lang="en-US" sz="2400" dirty="0"/>
              <a:t>run it yourself.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Skills based badges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17289"/>
            <a:ext cx="10178322" cy="416230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Watch </a:t>
            </a:r>
            <a:r>
              <a:rPr lang="en-US" sz="2800" dirty="0"/>
              <a:t>a series of </a:t>
            </a:r>
            <a:r>
              <a:rPr lang="en-US" sz="2800" b="1" u="sng" dirty="0"/>
              <a:t>videos</a:t>
            </a:r>
            <a:r>
              <a:rPr lang="en-US" sz="2800" dirty="0"/>
              <a:t> </a:t>
            </a:r>
            <a:r>
              <a:rPr lang="en-US" sz="2800" dirty="0" smtClean="0"/>
              <a:t>or complete a set of materials that </a:t>
            </a:r>
            <a:r>
              <a:rPr lang="en-US" sz="2800" dirty="0"/>
              <a:t>collectively make up a </a:t>
            </a:r>
            <a:r>
              <a:rPr lang="en-US" sz="2800" dirty="0" smtClean="0"/>
              <a:t>course</a:t>
            </a:r>
          </a:p>
          <a:p>
            <a:r>
              <a:rPr lang="en-US" sz="2800" dirty="0" smtClean="0"/>
              <a:t>Answer </a:t>
            </a:r>
            <a:r>
              <a:rPr lang="en-US" sz="2800" b="1" u="sng" dirty="0"/>
              <a:t>questions</a:t>
            </a:r>
            <a:r>
              <a:rPr lang="en-US" sz="2800" dirty="0"/>
              <a:t> along the way to identify strengths and gaps in </a:t>
            </a:r>
            <a:r>
              <a:rPr lang="en-US" sz="2800" dirty="0" smtClean="0"/>
              <a:t>knowledge</a:t>
            </a:r>
          </a:p>
          <a:p>
            <a:r>
              <a:rPr lang="en-US" sz="2800" dirty="0" smtClean="0"/>
              <a:t>Demonstrate a </a:t>
            </a:r>
            <a:r>
              <a:rPr lang="en-US" sz="2800" dirty="0"/>
              <a:t>specific level of understanding and </a:t>
            </a:r>
            <a:r>
              <a:rPr lang="en-US" sz="2800" b="1" u="sng" dirty="0"/>
              <a:t>competency</a:t>
            </a:r>
            <a:r>
              <a:rPr lang="en-US" sz="2800" dirty="0"/>
              <a:t> in a </a:t>
            </a:r>
            <a:r>
              <a:rPr lang="en-US" sz="2800" dirty="0" smtClean="0"/>
              <a:t>subject</a:t>
            </a:r>
          </a:p>
          <a:p>
            <a:r>
              <a:rPr lang="en-US" sz="2800" b="1" u="sng" dirty="0" smtClean="0"/>
              <a:t>Badge</a:t>
            </a:r>
            <a:r>
              <a:rPr lang="en-US" sz="2800" dirty="0" smtClean="0"/>
              <a:t> </a:t>
            </a:r>
            <a:r>
              <a:rPr lang="en-US" sz="2800" dirty="0"/>
              <a:t>is </a:t>
            </a:r>
            <a:r>
              <a:rPr lang="en-US" sz="2800" dirty="0" smtClean="0"/>
              <a:t>awarded</a:t>
            </a:r>
          </a:p>
          <a:p>
            <a:r>
              <a:rPr lang="en-US" sz="2800" dirty="0" smtClean="0"/>
              <a:t>Additional </a:t>
            </a:r>
            <a:r>
              <a:rPr lang="en-US" sz="2800" dirty="0"/>
              <a:t>badges are issued based on varying levels of </a:t>
            </a:r>
            <a:r>
              <a:rPr lang="en-US" sz="2800" b="1" u="sng" dirty="0" smtClean="0"/>
              <a:t>mastery</a:t>
            </a:r>
            <a:endParaRPr lang="en-US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077093" y="6467707"/>
            <a:ext cx="268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Khan Academy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25" t="4733" r="12519" b="7879"/>
          <a:stretch/>
        </p:blipFill>
        <p:spPr>
          <a:xfrm>
            <a:off x="1220778" y="510099"/>
            <a:ext cx="10171205" cy="60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810" y="159360"/>
            <a:ext cx="9612351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Issues with badging in education</a:t>
            </a:r>
            <a:br>
              <a:rPr lang="en-US" dirty="0" smtClean="0"/>
            </a:br>
            <a:r>
              <a:rPr lang="en-US" sz="2200" dirty="0">
                <a:latin typeface="+mn-lt"/>
              </a:rPr>
              <a:t>one in five institutions now offers digital badges or </a:t>
            </a:r>
            <a:r>
              <a:rPr lang="en-US" sz="2200" dirty="0" smtClean="0">
                <a:latin typeface="+mn-lt"/>
              </a:rPr>
              <a:t>micro-credentialing (FORBES 2019)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848039" cy="3593591"/>
          </a:xfrm>
        </p:spPr>
        <p:txBody>
          <a:bodyPr/>
          <a:lstStyle/>
          <a:p>
            <a:r>
              <a:rPr lang="en-US" sz="2800" dirty="0" smtClean="0"/>
              <a:t>Manually issue badges</a:t>
            </a:r>
          </a:p>
          <a:p>
            <a:r>
              <a:rPr lang="en-US" sz="2800" dirty="0" smtClean="0"/>
              <a:t>Lack authentic evidence</a:t>
            </a:r>
          </a:p>
          <a:p>
            <a:r>
              <a:rPr lang="en-US" sz="2800" dirty="0" smtClean="0"/>
              <a:t>Issue randomly</a:t>
            </a:r>
          </a:p>
          <a:p>
            <a:r>
              <a:rPr lang="en-US" sz="2800" dirty="0" smtClean="0"/>
              <a:t>Expect students to manually claim</a:t>
            </a:r>
          </a:p>
          <a:p>
            <a:r>
              <a:rPr lang="en-US" sz="2800" dirty="0" smtClean="0"/>
              <a:t>Hiding badges – LMS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55" y="382385"/>
            <a:ext cx="11039708" cy="1492132"/>
          </a:xfrm>
        </p:spPr>
        <p:txBody>
          <a:bodyPr/>
          <a:lstStyle/>
          <a:p>
            <a:r>
              <a:rPr lang="en-US" dirty="0" smtClean="0"/>
              <a:t>Advantages of association badging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05416"/>
            <a:ext cx="10323288" cy="535258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3300" b="1" dirty="0" smtClean="0"/>
              <a:t>Membership</a:t>
            </a:r>
            <a:r>
              <a:rPr lang="en-US" sz="3300" b="1" dirty="0"/>
              <a:t>:  </a:t>
            </a:r>
            <a:r>
              <a:rPr lang="en-US" sz="3300" dirty="0" smtClean="0"/>
              <a:t>members </a:t>
            </a:r>
            <a:r>
              <a:rPr lang="en-US" sz="3300" dirty="0"/>
              <a:t>range </a:t>
            </a:r>
            <a:r>
              <a:rPr lang="en-US" sz="3300" dirty="0" smtClean="0"/>
              <a:t>from students to </a:t>
            </a:r>
            <a:r>
              <a:rPr lang="en-US" sz="3300" dirty="0"/>
              <a:t>new </a:t>
            </a:r>
            <a:r>
              <a:rPr lang="en-US" sz="3300" dirty="0" smtClean="0"/>
              <a:t>hires </a:t>
            </a:r>
            <a:r>
              <a:rPr lang="en-US" sz="3300" dirty="0"/>
              <a:t>to </a:t>
            </a:r>
            <a:r>
              <a:rPr lang="en-US" sz="3300" dirty="0" smtClean="0"/>
              <a:t>seasoned </a:t>
            </a:r>
            <a:r>
              <a:rPr lang="en-US" sz="3300" dirty="0"/>
              <a:t>veterans.  </a:t>
            </a:r>
            <a:endParaRPr lang="en-US" sz="3300" dirty="0" smtClean="0"/>
          </a:p>
          <a:p>
            <a:pPr fontAlgn="base"/>
            <a:r>
              <a:rPr lang="en-US" sz="3300" b="1" dirty="0" smtClean="0"/>
              <a:t>Competency </a:t>
            </a:r>
            <a:r>
              <a:rPr lang="en-US" sz="3300" b="1" dirty="0"/>
              <a:t>Models:  </a:t>
            </a:r>
            <a:r>
              <a:rPr lang="en-US" sz="3300" dirty="0" smtClean="0"/>
              <a:t>defined </a:t>
            </a:r>
            <a:r>
              <a:rPr lang="en-US" sz="3300" dirty="0"/>
              <a:t>skill </a:t>
            </a:r>
            <a:r>
              <a:rPr lang="en-US" sz="3300" dirty="0" smtClean="0"/>
              <a:t>framework </a:t>
            </a:r>
          </a:p>
          <a:p>
            <a:pPr fontAlgn="base"/>
            <a:r>
              <a:rPr lang="en-US" sz="3300" b="1" dirty="0" smtClean="0"/>
              <a:t>Training</a:t>
            </a:r>
            <a:r>
              <a:rPr lang="en-US" sz="3300" b="1" dirty="0"/>
              <a:t>:  </a:t>
            </a:r>
            <a:r>
              <a:rPr lang="en-US" sz="3300" dirty="0" smtClean="0"/>
              <a:t>members used to learning content for formal </a:t>
            </a:r>
            <a:r>
              <a:rPr lang="en-US" sz="3300" dirty="0"/>
              <a:t>continuing education credits, </a:t>
            </a:r>
            <a:endParaRPr lang="en-US" sz="3300" dirty="0" smtClean="0"/>
          </a:p>
          <a:p>
            <a:pPr fontAlgn="base"/>
            <a:r>
              <a:rPr lang="en-US" sz="3300" b="1" dirty="0" smtClean="0"/>
              <a:t>Existing </a:t>
            </a:r>
            <a:r>
              <a:rPr lang="en-US" sz="3300" b="1" dirty="0"/>
              <a:t>Technology:  </a:t>
            </a:r>
            <a:r>
              <a:rPr lang="en-US" sz="3300" dirty="0" smtClean="0"/>
              <a:t>robust </a:t>
            </a:r>
            <a:r>
              <a:rPr lang="en-US" sz="3300" dirty="0"/>
              <a:t>technology ecosystem </a:t>
            </a:r>
            <a:r>
              <a:rPr lang="en-US" sz="3300" dirty="0" smtClean="0"/>
              <a:t>to </a:t>
            </a:r>
            <a:r>
              <a:rPr lang="en-US" sz="3300" dirty="0"/>
              <a:t>support rapidly changing skills-based training and digital badges.</a:t>
            </a:r>
          </a:p>
          <a:p>
            <a:pPr fontAlgn="base"/>
            <a:r>
              <a:rPr lang="en-US" sz="3300" b="1" dirty="0"/>
              <a:t>Brand Recognition:  </a:t>
            </a:r>
            <a:r>
              <a:rPr lang="en-US" sz="3300" dirty="0" smtClean="0"/>
              <a:t>center </a:t>
            </a:r>
            <a:r>
              <a:rPr lang="en-US" sz="3300" dirty="0"/>
              <a:t>of </a:t>
            </a:r>
            <a:r>
              <a:rPr lang="en-US" sz="3300" dirty="0" smtClean="0"/>
              <a:t>the industry with reputation for awarding </a:t>
            </a:r>
            <a:r>
              <a:rPr lang="en-US" sz="3300" dirty="0"/>
              <a:t>professional </a:t>
            </a:r>
            <a:r>
              <a:rPr lang="en-US" sz="3300" dirty="0" smtClean="0"/>
              <a:t>credentials</a:t>
            </a:r>
          </a:p>
          <a:p>
            <a:pPr fontAlgn="base"/>
            <a:r>
              <a:rPr lang="en-US" sz="3300" b="1" dirty="0" smtClean="0"/>
              <a:t>Agile: </a:t>
            </a:r>
            <a:r>
              <a:rPr lang="en-US" sz="3300" b="1" dirty="0"/>
              <a:t> </a:t>
            </a:r>
            <a:r>
              <a:rPr lang="en-US" sz="3300" dirty="0" smtClean="0"/>
              <a:t>ability to quickly respond to demand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6351" y="6587027"/>
            <a:ext cx="4783873" cy="27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https://talentedlearning.com/how-associations-bridge-skills-gap-digital-badges/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86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65" y="440266"/>
            <a:ext cx="9987402" cy="61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AICPA Digital Badges</a:t>
            </a:r>
            <a:br>
              <a:rPr lang="en-US" dirty="0" smtClean="0"/>
            </a:br>
            <a:r>
              <a:rPr lang="en-US" sz="3600" dirty="0" smtClean="0"/>
              <a:t>for faculty and students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9" t="3724" r="4203" b="10023"/>
          <a:stretch/>
        </p:blipFill>
        <p:spPr>
          <a:xfrm>
            <a:off x="1915425" y="1874517"/>
            <a:ext cx="8850828" cy="46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AICPA Digital Badges</a:t>
            </a:r>
            <a:br>
              <a:rPr lang="en-US" sz="4000" dirty="0"/>
            </a:br>
            <a:r>
              <a:rPr lang="en-US" sz="5400" dirty="0"/>
              <a:t>for faculty and students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8" t="3413" r="11533" b="12505"/>
          <a:stretch/>
        </p:blipFill>
        <p:spPr>
          <a:xfrm>
            <a:off x="2274848" y="1874517"/>
            <a:ext cx="8297224" cy="46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Cybersecurity fundamentals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76" t="3724" r="12406" b="5357"/>
          <a:stretch/>
        </p:blipFill>
        <p:spPr>
          <a:xfrm>
            <a:off x="2520175" y="1231530"/>
            <a:ext cx="7805854" cy="52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Cybersecurity fundamentals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41" t="4343" r="11708" b="20882"/>
          <a:stretch/>
        </p:blipFill>
        <p:spPr>
          <a:xfrm>
            <a:off x="1534085" y="1248936"/>
            <a:ext cx="9613508" cy="49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682" y="1851102"/>
            <a:ext cx="3925229" cy="392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Digital</a:t>
            </a:r>
            <a:br>
              <a:rPr lang="en-US" sz="8800" dirty="0" smtClean="0"/>
            </a:br>
            <a:r>
              <a:rPr lang="en-US" sz="8800" dirty="0" smtClean="0"/>
              <a:t>Badges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Kimberly Swanson Church, </a:t>
            </a:r>
            <a:r>
              <a:rPr lang="en-US" dirty="0" err="1" smtClean="0"/>
              <a:t>Ph.d.</a:t>
            </a:r>
            <a:endParaRPr lang="en-US" dirty="0" smtClean="0"/>
          </a:p>
          <a:p>
            <a:r>
              <a:rPr lang="en-US" dirty="0" smtClean="0"/>
              <a:t>University of Missouri Kansas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743" y="3226145"/>
            <a:ext cx="3103275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2243" y="4168243"/>
            <a:ext cx="3764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Impact of Disruptive Technologies on Accounting and Auditing </a:t>
            </a:r>
            <a:r>
              <a:rPr lang="en-US" sz="2400" b="1" dirty="0" smtClean="0"/>
              <a:t>Education:  How </a:t>
            </a:r>
            <a:r>
              <a:rPr lang="en-US" sz="2400" b="1" dirty="0"/>
              <a:t>Should the Profession Adapt</a:t>
            </a:r>
            <a:r>
              <a:rPr lang="en-US" sz="2400" b="1" dirty="0" smtClean="0"/>
              <a:t>?</a:t>
            </a:r>
          </a:p>
          <a:p>
            <a:pPr algn="r"/>
            <a:r>
              <a:rPr lang="en-US" sz="2400" i="1" dirty="0" err="1" smtClean="0"/>
              <a:t>CPAJournal</a:t>
            </a:r>
            <a:r>
              <a:rPr lang="en-US" sz="2400" i="1" dirty="0" smtClean="0"/>
              <a:t>, 2018</a:t>
            </a:r>
            <a:endParaRPr lang="en-US" sz="2400" i="1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19423" y="5512145"/>
            <a:ext cx="3906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profession’s biggest challenges</a:t>
            </a:r>
          </a:p>
          <a:p>
            <a:pPr algn="r"/>
            <a:r>
              <a:rPr lang="en-US" sz="2400" i="1" dirty="0" err="1" smtClean="0"/>
              <a:t>AccountingToday</a:t>
            </a:r>
            <a:r>
              <a:rPr lang="en-US" sz="2400" i="1" dirty="0" smtClean="0"/>
              <a:t>, 2018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712577" y="1573145"/>
            <a:ext cx="5218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Technology is the future for accountants, but not without risk</a:t>
            </a:r>
          </a:p>
          <a:p>
            <a:pPr algn="r"/>
            <a:r>
              <a:rPr lang="en-US" sz="2400" i="1" dirty="0" err="1" smtClean="0"/>
              <a:t>AccountancyAge</a:t>
            </a:r>
            <a:r>
              <a:rPr lang="en-US" sz="2400" i="1" dirty="0" smtClean="0"/>
              <a:t>, 2018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28" y="1362845"/>
            <a:ext cx="3732789" cy="2475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95" y="4149253"/>
            <a:ext cx="3064548" cy="196305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3557" y="79256"/>
            <a:ext cx="11567710" cy="1492132"/>
          </a:xfrm>
        </p:spPr>
        <p:txBody>
          <a:bodyPr/>
          <a:lstStyle/>
          <a:p>
            <a:pPr algn="ctr"/>
            <a:r>
              <a:rPr lang="en-US" dirty="0" smtClean="0"/>
              <a:t>The Decade of 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644" y="2471201"/>
            <a:ext cx="2924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Cybersecurity Poses Challenge to Accountants</a:t>
            </a:r>
          </a:p>
          <a:p>
            <a:pPr algn="r"/>
            <a:r>
              <a:rPr lang="en-US" sz="2400" i="1" dirty="0" err="1" smtClean="0"/>
              <a:t>AccountingToday</a:t>
            </a:r>
            <a:r>
              <a:rPr lang="en-US" sz="2400" i="1" dirty="0" smtClean="0"/>
              <a:t>, 2015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06341" y="4547000"/>
            <a:ext cx="4256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Why, What and How of Cybersecurity for Accountants</a:t>
            </a:r>
          </a:p>
          <a:p>
            <a:pPr algn="r"/>
            <a:r>
              <a:rPr lang="en-US" sz="2400" i="1" dirty="0" err="1" smtClean="0"/>
              <a:t>CPATrendLines</a:t>
            </a:r>
            <a:r>
              <a:rPr lang="en-US" sz="2400" i="1" dirty="0" smtClean="0"/>
              <a:t>, 2018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162477" y="2471201"/>
            <a:ext cx="3758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Cybersecurity: A new engagement opportunity</a:t>
            </a:r>
          </a:p>
          <a:p>
            <a:pPr algn="r"/>
            <a:r>
              <a:rPr lang="en-US" sz="2400" dirty="0" smtClean="0"/>
              <a:t>Journal of Accountancy, 2017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341" y="1745070"/>
            <a:ext cx="4256136" cy="265259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4898" y="108496"/>
            <a:ext cx="11485756" cy="1492132"/>
          </a:xfrm>
        </p:spPr>
        <p:txBody>
          <a:bodyPr/>
          <a:lstStyle/>
          <a:p>
            <a:pPr algn="ctr"/>
            <a:r>
              <a:rPr lang="en-US" dirty="0" smtClean="0"/>
              <a:t>The future has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34027" b="41556"/>
          <a:stretch/>
        </p:blipFill>
        <p:spPr>
          <a:xfrm>
            <a:off x="6227456" y="2062620"/>
            <a:ext cx="4906537" cy="1197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8887" y="1341618"/>
            <a:ext cx="472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Executive Perspectives on Top Risks </a:t>
            </a:r>
            <a:r>
              <a:rPr lang="en-US" sz="2400" b="1" dirty="0" smtClean="0"/>
              <a:t>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993" y="4120200"/>
            <a:ext cx="484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/>
              <a:t>Ten top concerns for U.S. compliance officers in </a:t>
            </a:r>
            <a:r>
              <a:rPr lang="en-US" sz="2400" b="1" dirty="0" smtClean="0"/>
              <a:t>2019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79643" y="3202973"/>
            <a:ext cx="41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2019 CIO Survey Report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87" y="1220115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870" y="3664638"/>
            <a:ext cx="1742123" cy="174212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25189" y="60849"/>
            <a:ext cx="11128917" cy="1492132"/>
          </a:xfrm>
        </p:spPr>
        <p:txBody>
          <a:bodyPr/>
          <a:lstStyle/>
          <a:p>
            <a:pPr algn="ctr"/>
            <a:r>
              <a:rPr lang="en-US" dirty="0" smtClean="0"/>
              <a:t>Cybersecurity Makes the top 10 list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44321" y="5487622"/>
            <a:ext cx="304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cap="all" dirty="0"/>
              <a:t>SECURITY BREACHES: ARE YOU READY</a:t>
            </a:r>
            <a:r>
              <a:rPr lang="en-US" b="1" cap="all" dirty="0" smtClean="0"/>
              <a:t>? (2019)</a:t>
            </a:r>
            <a:endParaRPr lang="en-US" b="1" cap="all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921" y="480499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210" y="1197101"/>
            <a:ext cx="251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Emerging Issues (2019)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0709" y="5960840"/>
            <a:ext cx="365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US CEO agenda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9647" y="2780483"/>
            <a:ext cx="503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Cyber Security Considerations For </a:t>
            </a:r>
            <a:r>
              <a:rPr lang="en-US" sz="2400" b="1" dirty="0" smtClean="0"/>
              <a:t>2019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00105" y="4453627"/>
            <a:ext cx="297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Cybersecurity – our Latest Thinking (2019)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10" y="4594061"/>
            <a:ext cx="3314700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647" y="1477594"/>
            <a:ext cx="3429000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749" y="4239760"/>
            <a:ext cx="2018755" cy="1343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029" y="2028098"/>
            <a:ext cx="2145978" cy="2139881"/>
          </a:xfrm>
          <a:prstGeom prst="rect">
            <a:avLst/>
          </a:prstGeom>
        </p:spPr>
      </p:pic>
      <p:sp>
        <p:nvSpPr>
          <p:cNvPr id="15" name="Title 13"/>
          <p:cNvSpPr txBox="1">
            <a:spLocks/>
          </p:cNvSpPr>
          <p:nvPr/>
        </p:nvSpPr>
        <p:spPr>
          <a:xfrm>
            <a:off x="825189" y="60849"/>
            <a:ext cx="11128917" cy="14921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Cybersecurity Makes the top 10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1" y="170512"/>
            <a:ext cx="11240430" cy="1492132"/>
          </a:xfrm>
        </p:spPr>
        <p:txBody>
          <a:bodyPr/>
          <a:lstStyle/>
          <a:p>
            <a:r>
              <a:rPr lang="en-US" dirty="0" smtClean="0"/>
              <a:t>One approach to embrace the future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037" t="30292" r="42222" b="20732"/>
          <a:stretch/>
        </p:blipFill>
        <p:spPr>
          <a:xfrm>
            <a:off x="1340548" y="1093492"/>
            <a:ext cx="6208416" cy="4414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7299" y="6512312"/>
            <a:ext cx="3858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https://elearningindustry.com/guide-to-digital-badges-how-used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340548" y="5508263"/>
            <a:ext cx="6208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A digital badge </a:t>
            </a:r>
            <a:r>
              <a:rPr lang="en-US" dirty="0" smtClean="0"/>
              <a:t>is part of the digital credentialing ecosystem that serves </a:t>
            </a:r>
            <a:r>
              <a:rPr lang="en-US" dirty="0"/>
              <a:t>both as recognition of learning or achievement AND digital proof of that accomplishment.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83189" y="1093491"/>
            <a:ext cx="4125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Digital Badges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set goals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motivate behaviors/learning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represent </a:t>
            </a:r>
            <a:r>
              <a:rPr lang="en-US" sz="2800" dirty="0"/>
              <a:t>achievements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communicate </a:t>
            </a:r>
            <a:r>
              <a:rPr lang="en-US" sz="2800" dirty="0"/>
              <a:t>success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signify community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[can have a] </a:t>
            </a:r>
            <a:r>
              <a:rPr lang="en-US" sz="2800" dirty="0"/>
              <a:t>significant </a:t>
            </a:r>
            <a:r>
              <a:rPr lang="en-US" sz="2800" dirty="0" smtClean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7297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53" y="527121"/>
            <a:ext cx="10451758" cy="56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64" t="4601" r="8814" b="19679"/>
          <a:stretch/>
        </p:blipFill>
        <p:spPr>
          <a:xfrm>
            <a:off x="982775" y="680053"/>
            <a:ext cx="10778091" cy="54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1519</TotalTime>
  <Words>325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Impact</vt:lpstr>
      <vt:lpstr>Badge</vt:lpstr>
      <vt:lpstr>Kahoot follow up instructions</vt:lpstr>
      <vt:lpstr>Digital Badges</vt:lpstr>
      <vt:lpstr>The Decade of AIS</vt:lpstr>
      <vt:lpstr>The future has risk</vt:lpstr>
      <vt:lpstr>Cybersecurity Makes the top 10 list</vt:lpstr>
      <vt:lpstr>PowerPoint Presentation</vt:lpstr>
      <vt:lpstr>One approach to embrace the future</vt:lpstr>
      <vt:lpstr>PowerPoint Presentation</vt:lpstr>
      <vt:lpstr>PowerPoint Presentation</vt:lpstr>
      <vt:lpstr>Skills based badges</vt:lpstr>
      <vt:lpstr>PowerPoint Presentation</vt:lpstr>
      <vt:lpstr>Issues with badging in education one in five institutions now offers digital badges or micro-credentialing (FORBES 2019) </vt:lpstr>
      <vt:lpstr>Advantages of association badging</vt:lpstr>
      <vt:lpstr>PowerPoint Presentation</vt:lpstr>
      <vt:lpstr>AICPA Digital Badges for faculty and students</vt:lpstr>
      <vt:lpstr>AICPA Digital Badges for faculty and students</vt:lpstr>
      <vt:lpstr>Cybersecurity fundamentals</vt:lpstr>
      <vt:lpstr>Cybersecurity fundamentals</vt:lpstr>
      <vt:lpstr>PowerPoint Presentation</vt:lpstr>
    </vt:vector>
  </TitlesOfParts>
  <Company>UMKC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Church, Kimberly S.</dc:creator>
  <cp:lastModifiedBy>Church, Kimberly S.</cp:lastModifiedBy>
  <cp:revision>32</cp:revision>
  <dcterms:created xsi:type="dcterms:W3CDTF">2019-05-21T14:03:30Z</dcterms:created>
  <dcterms:modified xsi:type="dcterms:W3CDTF">2019-05-22T15:22:32Z</dcterms:modified>
</cp:coreProperties>
</file>